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88" r:id="rId5"/>
    <p:sldId id="269" r:id="rId6"/>
    <p:sldId id="271" r:id="rId7"/>
    <p:sldId id="272" r:id="rId8"/>
    <p:sldId id="274" r:id="rId9"/>
    <p:sldId id="289" r:id="rId10"/>
    <p:sldId id="267" r:id="rId11"/>
    <p:sldId id="268" r:id="rId12"/>
    <p:sldId id="275" r:id="rId13"/>
    <p:sldId id="270" r:id="rId14"/>
    <p:sldId id="258" r:id="rId15"/>
    <p:sldId id="290" r:id="rId16"/>
    <p:sldId id="266" r:id="rId17"/>
    <p:sldId id="296" r:id="rId18"/>
    <p:sldId id="297" r:id="rId19"/>
    <p:sldId id="298" r:id="rId20"/>
    <p:sldId id="299" r:id="rId21"/>
    <p:sldId id="300" r:id="rId22"/>
    <p:sldId id="302" r:id="rId23"/>
    <p:sldId id="303" r:id="rId24"/>
    <p:sldId id="304" r:id="rId25"/>
    <p:sldId id="305" r:id="rId26"/>
    <p:sldId id="306" r:id="rId27"/>
    <p:sldId id="277" r:id="rId28"/>
    <p:sldId id="260" r:id="rId29"/>
    <p:sldId id="278" r:id="rId30"/>
    <p:sldId id="279" r:id="rId31"/>
    <p:sldId id="314" r:id="rId32"/>
    <p:sldId id="315" r:id="rId33"/>
    <p:sldId id="316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17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281" r:id="rId52"/>
    <p:sldId id="282" r:id="rId53"/>
    <p:sldId id="307" r:id="rId54"/>
    <p:sldId id="308" r:id="rId55"/>
    <p:sldId id="309" r:id="rId56"/>
    <p:sldId id="311" r:id="rId57"/>
    <p:sldId id="312" r:id="rId58"/>
    <p:sldId id="313" r:id="rId59"/>
    <p:sldId id="285" r:id="rId60"/>
    <p:sldId id="286" r:id="rId61"/>
    <p:sldId id="283" r:id="rId62"/>
    <p:sldId id="284" r:id="rId63"/>
    <p:sldId id="287" r:id="rId64"/>
    <p:sldId id="292" r:id="rId65"/>
    <p:sldId id="291" r:id="rId66"/>
    <p:sldId id="265" r:id="rId67"/>
  </p:sldIdLst>
  <p:sldSz cx="6858000" cy="51435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EC2AF-F3BC-EFBC-C889-EA8D1084910B}" v="7" dt="2018-11-23T20:45:37.391"/>
    <p1510:client id="{7DB2313F-B328-D904-BBBE-8A0CF9EFE471}" v="3" dt="2018-11-25T13:28:45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0" y="-17640"/>
            <a:ext cx="6876360" cy="5160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347480"/>
            <a:ext cx="5992920" cy="208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spc="-1">
                <a:solidFill>
                  <a:srgbClr val="FFFFFF"/>
                </a:solidFill>
                <a:latin typeface="Lato"/>
              </a:rPr>
              <a:t>Tytuł wykładu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72680" y="411480"/>
            <a:ext cx="5980320" cy="380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0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72680" y="996120"/>
            <a:ext cx="5980320" cy="3735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14"/>
          <a:stretch/>
        </p:blipFill>
        <p:spPr>
          <a:xfrm>
            <a:off x="4680" y="0"/>
            <a:ext cx="6852960" cy="5142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lang="pl-PL" sz="2400" b="1" strike="noStrike" spc="-1">
                <a:solidFill>
                  <a:srgbClr val="FF7100"/>
                </a:solidFill>
                <a:latin typeface="Calibri"/>
              </a:rPr>
              <a:t>Imię i nazwisko prelegenta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800" b="0" strike="noStrike" spc="-1">
                <a:solidFill>
                  <a:srgbClr val="808080"/>
                </a:solidFill>
                <a:latin typeface="Arial"/>
              </a:rPr>
              <a:t>Tytuł prezentacji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78360" y="4155840"/>
            <a:ext cx="4320000" cy="3337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adres@future-processing.com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266835" y="1326635"/>
            <a:ext cx="5616360" cy="208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32360" y="3579840"/>
            <a:ext cx="5992920" cy="35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Podtytuł 2">
            <a:extLst>
              <a:ext uri="{FF2B5EF4-FFF2-40B4-BE49-F238E27FC236}">
                <a16:creationId xmlns:a16="http://schemas.microsoft.com/office/drawing/2014/main" id="{B5B3BDA8-CA0B-4E56-BFBA-A924D9B469DE}"/>
              </a:ext>
            </a:extLst>
          </p:cNvPr>
          <p:cNvSpPr txBox="1">
            <a:spLocks/>
          </p:cNvSpPr>
          <p:nvPr/>
        </p:nvSpPr>
        <p:spPr>
          <a:xfrm>
            <a:off x="270160" y="1684408"/>
            <a:ext cx="7315759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4000">
                <a:solidFill>
                  <a:srgbClr val="FFFFFF"/>
                </a:solidFill>
                <a:cs typeface="Arial"/>
              </a:rPr>
              <a:t>Ludzie! Zabezpieczajcie się!</a:t>
            </a:r>
            <a:endParaRPr lang="pl-PL" sz="4000"/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EA2C213F-38DF-437D-9DAB-A038796A8DD5}"/>
              </a:ext>
            </a:extLst>
          </p:cNvPr>
          <p:cNvSpPr txBox="1">
            <a:spLocks/>
          </p:cNvSpPr>
          <p:nvPr/>
        </p:nvSpPr>
        <p:spPr>
          <a:xfrm>
            <a:off x="634947" y="2205531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>
                <a:solidFill>
                  <a:srgbClr val="FFFFFF"/>
                </a:solidFill>
                <a:cs typeface="Arial"/>
              </a:rPr>
              <a:t>OAuth2, </a:t>
            </a:r>
            <a:r>
              <a:rPr lang="pl-PL" sz="2400" err="1">
                <a:solidFill>
                  <a:srgbClr val="FFFFFF"/>
                </a:solidFill>
                <a:cs typeface="Arial"/>
              </a:rPr>
              <a:t>OpenID</a:t>
            </a:r>
            <a:r>
              <a:rPr lang="pl-PL" sz="2400">
                <a:solidFill>
                  <a:srgbClr val="FFFFFF"/>
                </a:solidFill>
                <a:cs typeface="Arial"/>
              </a:rPr>
              <a:t> Connect, </a:t>
            </a:r>
            <a:r>
              <a:rPr lang="pl-PL" sz="2400" err="1">
                <a:solidFill>
                  <a:srgbClr val="FFFFFF"/>
                </a:solidFill>
                <a:cs typeface="Arial"/>
              </a:rPr>
              <a:t>IdentityServer</a:t>
            </a:r>
            <a:endParaRPr lang="pl-PL" sz="2400">
              <a:cs typeface="Arial"/>
            </a:endParaRPr>
          </a:p>
        </p:txBody>
      </p:sp>
      <p:sp>
        <p:nvSpPr>
          <p:cNvPr id="13" name="Podtytuł 2">
            <a:extLst>
              <a:ext uri="{FF2B5EF4-FFF2-40B4-BE49-F238E27FC236}">
                <a16:creationId xmlns:a16="http://schemas.microsoft.com/office/drawing/2014/main" id="{F55A2625-34E1-40BB-95DC-D48E3AF9A696}"/>
              </a:ext>
            </a:extLst>
          </p:cNvPr>
          <p:cNvSpPr txBox="1">
            <a:spLocks/>
          </p:cNvSpPr>
          <p:nvPr/>
        </p:nvSpPr>
        <p:spPr>
          <a:xfrm>
            <a:off x="2057616" y="3383273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>
                <a:solidFill>
                  <a:srgbClr val="FFFFFF"/>
                </a:solidFill>
                <a:cs typeface="Arial"/>
              </a:rPr>
              <a:t>Jarosław Ogiegło</a:t>
            </a: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E4549314-B2EC-40DE-91F5-98EA95D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923462"/>
            <a:ext cx="4806824" cy="359882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F98C9D9-8B44-4021-86F2-8B3D27CE0FAC}"/>
              </a:ext>
            </a:extLst>
          </p:cNvPr>
          <p:cNvSpPr txBox="1"/>
          <p:nvPr/>
        </p:nvSpPr>
        <p:spPr>
          <a:xfrm>
            <a:off x="1739514" y="44041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https://www.teamdesk.net/blog/wp-content/uploads/2017/05/oauth2-640x410.jpg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433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13A3B94F-A586-467B-BFAF-231538C4AF8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4194" y="-1033945"/>
            <a:ext cx="5184360" cy="5339520"/>
          </a:xfrm>
        </p:spPr>
        <p:txBody>
          <a:bodyPr/>
          <a:lstStyle/>
          <a:p>
            <a:r>
              <a:rPr lang="pl-PL">
                <a:cs typeface="Arial"/>
              </a:rPr>
              <a:t>Użytkownik</a:t>
            </a:r>
          </a:p>
          <a:p>
            <a:r>
              <a:rPr lang="pl-PL">
                <a:cs typeface="Arial"/>
              </a:rPr>
              <a:t>Aplikacja kliencka</a:t>
            </a:r>
            <a:endParaRPr lang="pl-PL"/>
          </a:p>
          <a:p>
            <a:r>
              <a:rPr lang="pl-PL">
                <a:cs typeface="Arial"/>
              </a:rPr>
              <a:t>Serwer autoryzacyjny</a:t>
            </a:r>
          </a:p>
          <a:p>
            <a:r>
              <a:rPr lang="pl-PL">
                <a:cs typeface="Arial"/>
              </a:rPr>
              <a:t>Serwer z zasobami</a:t>
            </a:r>
            <a:endParaRPr lang="pl-PL"/>
          </a:p>
          <a:p>
            <a:r>
              <a:rPr lang="pl-PL">
                <a:cs typeface="Arial"/>
              </a:rPr>
              <a:t>Poświadczenie</a:t>
            </a:r>
          </a:p>
          <a:p>
            <a:endParaRPr lang="pl-PL">
              <a:cs typeface="Arial"/>
            </a:endParaRPr>
          </a:p>
        </p:txBody>
      </p:sp>
      <p:pic>
        <p:nvPicPr>
          <p:cNvPr id="2" name="Obraz 2">
            <a:extLst>
              <a:ext uri="{FF2B5EF4-FFF2-40B4-BE49-F238E27FC236}">
                <a16:creationId xmlns:a16="http://schemas.microsoft.com/office/drawing/2014/main" id="{C947C69F-565B-4C27-BF6A-8BA8CA19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32" y="2093474"/>
            <a:ext cx="3056686" cy="3051475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BB3E89D-F804-4438-B2DE-5383DD94B65C}"/>
              </a:ext>
            </a:extLst>
          </p:cNvPr>
          <p:cNvSpPr txBox="1"/>
          <p:nvPr/>
        </p:nvSpPr>
        <p:spPr>
          <a:xfrm>
            <a:off x="3844858" y="450321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https://static.thenounproject.com/png/309127-200.png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043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85640" y="555480"/>
            <a:ext cx="5980320" cy="380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Obraz 122"/>
          <p:cNvPicPr/>
          <p:nvPr/>
        </p:nvPicPr>
        <p:blipFill>
          <a:blip r:embed="rId2"/>
          <a:stretch/>
        </p:blipFill>
        <p:spPr>
          <a:xfrm>
            <a:off x="250507" y="792004"/>
            <a:ext cx="6126480" cy="33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423D2F83-9126-4FC8-A29D-4F20302A45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7391" y="281809"/>
            <a:ext cx="7457295" cy="263061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pl-PL" sz="2400">
                <a:cs typeface="Arial"/>
              </a:rPr>
              <a:t>Resource </a:t>
            </a:r>
            <a:r>
              <a:rPr lang="pl-PL" sz="2400" err="1">
                <a:cs typeface="Arial"/>
              </a:rPr>
              <a:t>Owner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Password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Credentials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  <a:endParaRPr lang="pl-PL" sz="2400">
              <a:cs typeface="Arial"/>
            </a:endParaRPr>
          </a:p>
          <a:p>
            <a:endParaRPr lang="pl-PL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>
                <a:cs typeface="Arial"/>
              </a:rPr>
              <a:t>Client </a:t>
            </a:r>
            <a:r>
              <a:rPr lang="pl-PL" sz="2400" err="1">
                <a:cs typeface="Arial"/>
              </a:rPr>
              <a:t>Credentials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  <a:endParaRPr lang="pl-PL" sz="2400">
              <a:cs typeface="Arial"/>
            </a:endParaRPr>
          </a:p>
          <a:p>
            <a:endParaRPr lang="pl-PL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 err="1">
                <a:cs typeface="Arial"/>
              </a:rPr>
              <a:t>Authorization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Code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  <a:endParaRPr lang="pl-PL" sz="2400">
              <a:cs typeface="Arial"/>
            </a:endParaRPr>
          </a:p>
          <a:p>
            <a:endParaRPr lang="pl-PL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 err="1">
                <a:cs typeface="Arial"/>
              </a:rPr>
              <a:t>Implicit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51E16F75-1C62-4162-A204-4E024CCC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25" y="1200588"/>
            <a:ext cx="3500437" cy="349448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C30649E-86BA-4F29-B611-8D8E74DDBBCE}"/>
              </a:ext>
            </a:extLst>
          </p:cNvPr>
          <p:cNvSpPr txBox="1"/>
          <p:nvPr/>
        </p:nvSpPr>
        <p:spPr>
          <a:xfrm>
            <a:off x="4082223" y="469921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https://memegenerator.net/img/instances/52922778/i-know-oauth.jpg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523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clipart&#10;&#10;Opis wygenerowany przy bardzo wysokim poziomie pewności">
            <a:extLst>
              <a:ext uri="{FF2B5EF4-FFF2-40B4-BE49-F238E27FC236}">
                <a16:creationId xmlns:a16="http://schemas.microsoft.com/office/drawing/2014/main" id="{5761C701-FE7A-4AB4-BE9E-80281619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06" y="-1152"/>
            <a:ext cx="2743200" cy="153962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F7E6881-B16E-42A9-97B1-AE4C2832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2" y="1725395"/>
            <a:ext cx="5995016" cy="324566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B6893EA-FA88-4C08-8EE3-13CEAD9F8C64}"/>
              </a:ext>
            </a:extLst>
          </p:cNvPr>
          <p:cNvSpPr txBox="1"/>
          <p:nvPr/>
        </p:nvSpPr>
        <p:spPr>
          <a:xfrm>
            <a:off x="1916697" y="149632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https://i.kym-cdn.com/entries/icons/original/000/019/571/dailystruggg.jpg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88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B5CE1CC2-7F42-414E-933F-5751AC25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8819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056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6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E087DA4F-8561-493C-90BB-DC965A60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8819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96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2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FF24DE73-E52A-4774-A054-CE67CD21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0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386B4413-EC95-43FE-88FC-4AC54633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4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510347A-20C0-421E-AA95-39FA4F51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9"/>
            <a:ext cx="6860084" cy="298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8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F262265C-2781-45D0-B8E9-932614AC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09" y="967654"/>
            <a:ext cx="4635452" cy="32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0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FCC852F-39A5-4E3C-8309-6C6641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9"/>
            <a:ext cx="6860084" cy="29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96716EA-7592-447D-B319-BA74651E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0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6C79EAB8-B4CF-43B7-BA9A-00D2D896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9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946EB08-AF80-4734-A00F-341638AC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" y="1085469"/>
            <a:ext cx="6854873" cy="29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5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ECB9872-DA09-43DD-9E7D-C7F112A7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90680"/>
            <a:ext cx="6860084" cy="29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>
            <a:extLst>
              <a:ext uri="{FF2B5EF4-FFF2-40B4-BE49-F238E27FC236}">
                <a16:creationId xmlns:a16="http://schemas.microsoft.com/office/drawing/2014/main" id="{B82BA4BC-45F8-4AA7-812C-8EA6B5ED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3" y="65639"/>
            <a:ext cx="4598403" cy="4928843"/>
          </a:xfrm>
          <a:prstGeom prst="rect">
            <a:avLst/>
          </a:prstGeom>
        </p:spPr>
      </p:pic>
      <p:sp>
        <p:nvSpPr>
          <p:cNvPr id="9" name="Podtytuł 8">
            <a:extLst>
              <a:ext uri="{FF2B5EF4-FFF2-40B4-BE49-F238E27FC236}">
                <a16:creationId xmlns:a16="http://schemas.microsoft.com/office/drawing/2014/main" id="{95C89885-05F1-4A64-AE3A-66CCA361E4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1009" y="2183868"/>
            <a:ext cx="4178590" cy="3598964"/>
          </a:xfrm>
        </p:spPr>
        <p:txBody>
          <a:bodyPr>
            <a:normAutofit/>
          </a:bodyPr>
          <a:lstStyle/>
          <a:p>
            <a:r>
              <a:rPr lang="pl-PL" sz="1800">
                <a:cs typeface="Arial"/>
              </a:rPr>
              <a:t>1. Użytkownik niezalogowany</a:t>
            </a:r>
          </a:p>
          <a:p>
            <a:r>
              <a:rPr lang="pl-PL" sz="1800">
                <a:cs typeface="Arial"/>
              </a:rPr>
              <a:t>2. Przekierowanie po login</a:t>
            </a:r>
          </a:p>
          <a:p>
            <a:r>
              <a:rPr lang="pl-PL" sz="1800">
                <a:cs typeface="Arial"/>
              </a:rPr>
              <a:t>3. Użytkownik się loguje</a:t>
            </a:r>
          </a:p>
          <a:p>
            <a:r>
              <a:rPr lang="pl-PL" sz="1800">
                <a:cs typeface="Arial"/>
              </a:rPr>
              <a:t>4. Wymiana kodu na token</a:t>
            </a:r>
          </a:p>
          <a:p>
            <a:r>
              <a:rPr lang="pl-PL" sz="1800">
                <a:cs typeface="Arial"/>
              </a:rPr>
              <a:t>5. Uzyskanie tokena</a:t>
            </a:r>
          </a:p>
        </p:txBody>
      </p:sp>
    </p:spTree>
    <p:extLst>
      <p:ext uri="{BB962C8B-B14F-4D97-AF65-F5344CB8AC3E}">
        <p14:creationId xmlns:p14="http://schemas.microsoft.com/office/powerpoint/2010/main" val="69815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err="1"/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1A878517-6C39-4A77-A007-FA298AD5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5469"/>
            <a:ext cx="6860084" cy="2972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F698EFA-75FB-4291-9D41-3917DCC075C9}"/>
              </a:ext>
            </a:extLst>
          </p:cNvPr>
          <p:cNvSpPr txBox="1"/>
          <p:nvPr/>
        </p:nvSpPr>
        <p:spPr>
          <a:xfrm>
            <a:off x="1994866" y="35234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https://openid.net/wordpress-content/uploads/2014/09/openid-r-logo-900x360.png</a:t>
            </a:r>
            <a:endParaRPr lang="pl-PL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53229B0-CC7A-4765-B2C3-9B6BC734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87" y="730721"/>
            <a:ext cx="6974731" cy="27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865095C2-77EA-4ABA-A96E-199A83D32123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err="1"/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D432730-9064-4887-BA2D-B8F7F8A7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5469"/>
            <a:ext cx="6860084" cy="29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8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8D15FBA-F13B-4174-AAFD-8BF0DB5793DB}"/>
              </a:ext>
            </a:extLst>
          </p:cNvPr>
          <p:cNvSpPr txBox="1"/>
          <p:nvPr/>
        </p:nvSpPr>
        <p:spPr>
          <a:xfrm>
            <a:off x="-93802" y="2692304"/>
            <a:ext cx="7128984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base64UrlEncode(header) + "." + base64UrlEncode(payload) + "." + </a:t>
            </a:r>
            <a:r>
              <a:rPr lang="en-US" sz="1600"/>
              <a:t>podpis</a:t>
            </a:r>
            <a:endParaRPr lang="en-US" sz="1600">
              <a:cs typeface="Arial"/>
            </a:endParaRPr>
          </a:p>
        </p:txBody>
      </p:sp>
      <p:pic>
        <p:nvPicPr>
          <p:cNvPr id="8" name="Obraz 8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FB1E56AC-5025-44CA-96A8-7A5AA3C4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68" y="3364573"/>
            <a:ext cx="1534192" cy="1561947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8D0A6B3-1709-4D7E-AC8D-7265B84C7E89}"/>
              </a:ext>
            </a:extLst>
          </p:cNvPr>
          <p:cNvSpPr txBox="1"/>
          <p:nvPr/>
        </p:nvSpPr>
        <p:spPr>
          <a:xfrm>
            <a:off x="1693655" y="4891449"/>
            <a:ext cx="34290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https://logrocket.com/blog/content/images/2018/10/Screen-Shot-2018-10-11-at-1.40.06-PM.png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3DE4EB2-8150-4265-83B9-6DC86CBEB8BA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975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2">
            <a:extLst>
              <a:ext uri="{FF2B5EF4-FFF2-40B4-BE49-F238E27FC236}">
                <a16:creationId xmlns:a16="http://schemas.microsoft.com/office/drawing/2014/main" id="{FDADEF7B-681D-472D-AD56-BFEF21726613}"/>
              </a:ext>
            </a:extLst>
          </p:cNvPr>
          <p:cNvSpPr txBox="1">
            <a:spLocks/>
          </p:cNvSpPr>
          <p:nvPr/>
        </p:nvSpPr>
        <p:spPr>
          <a:xfrm>
            <a:off x="1041425" y="246104"/>
            <a:ext cx="5184360" cy="65461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>
                <a:cs typeface="Arial"/>
              </a:rPr>
              <a:t>Krótka historia jednego projektu</a:t>
            </a:r>
          </a:p>
        </p:txBody>
      </p:sp>
      <p:pic>
        <p:nvPicPr>
          <p:cNvPr id="10" name="Obraz 10" descr="Obraz zawierający szkicowanie&#10;&#10;Opis wygenerowany przy bardzo wysokim poziomie pewności">
            <a:extLst>
              <a:ext uri="{FF2B5EF4-FFF2-40B4-BE49-F238E27FC236}">
                <a16:creationId xmlns:a16="http://schemas.microsoft.com/office/drawing/2014/main" id="{0C74C686-8091-4289-B259-806F9D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0" y="1291723"/>
            <a:ext cx="5694202" cy="320770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73E9C0D-C178-4C83-8733-E4B517A03671}"/>
              </a:ext>
            </a:extLst>
          </p:cNvPr>
          <p:cNvSpPr txBox="1"/>
          <p:nvPr/>
        </p:nvSpPr>
        <p:spPr>
          <a:xfrm>
            <a:off x="1786415" y="4497999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https://i.kym-cdn.com/entries/icons/original/000/006/216/TRUESTORY.jpg</a:t>
            </a:r>
          </a:p>
        </p:txBody>
      </p:sp>
    </p:spTree>
    <p:extLst>
      <p:ext uri="{BB962C8B-B14F-4D97-AF65-F5344CB8AC3E}">
        <p14:creationId xmlns:p14="http://schemas.microsoft.com/office/powerpoint/2010/main" val="2233021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9746323-3F40-48CD-98F1-75048397512B}"/>
              </a:ext>
            </a:extLst>
          </p:cNvPr>
          <p:cNvSpPr txBox="1"/>
          <p:nvPr/>
        </p:nvSpPr>
        <p:spPr>
          <a:xfrm>
            <a:off x="1063094" y="2791317"/>
            <a:ext cx="5070542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{</a:t>
            </a:r>
          </a:p>
          <a:p>
            <a:r>
              <a:rPr lang="en-US"/>
              <a:t>  "alg": "RS256",</a:t>
            </a:r>
          </a:p>
          <a:p>
            <a:r>
              <a:rPr lang="en-US"/>
              <a:t>  "kid": "d06b863b8ad9d8fbc687b45916ef965f",</a:t>
            </a:r>
          </a:p>
          <a:p>
            <a:r>
              <a:rPr lang="en-US"/>
              <a:t>  "typ": "JWT"</a:t>
            </a:r>
          </a:p>
          <a:p>
            <a:r>
              <a:rPr lang="en-US"/>
              <a:t>}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55655A38-C0F3-4509-8E67-126D63ED45E9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443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26189" y="2468220"/>
            <a:ext cx="6732929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endParaRPr lang="en-US" sz="1200">
              <a:cs typeface="Arial"/>
            </a:endParaRPr>
          </a:p>
          <a:p>
            <a:r>
              <a:rPr lang="en-US" sz="1200"/>
              <a:t>    "http://localhost:5000/resources",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"client_id": "client",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/>
              <a:t>  "scope": [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</a:t>
            </a:r>
            <a:endParaRPr lang="en-US" sz="1200">
              <a:cs typeface="Arial"/>
            </a:endParaRP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41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26189" y="2468220"/>
            <a:ext cx="6732929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solidFill>
                  <a:srgbClr val="FF0000"/>
                </a:solidFill>
              </a:rPr>
              <a:t>"nbf": 1543151143,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endParaRPr lang="en-US" sz="1200">
              <a:cs typeface="Arial"/>
            </a:endParaRPr>
          </a:p>
          <a:p>
            <a:r>
              <a:rPr lang="en-US" sz="1200"/>
              <a:t>    "http://localhost:5000/resources",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"client_id": "client",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/>
              <a:t>  "scope": [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</a:t>
            </a:r>
            <a:endParaRPr lang="en-US" sz="1200">
              <a:cs typeface="Arial"/>
            </a:endParaRP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330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26189" y="2468220"/>
            <a:ext cx="6732929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solidFill>
                  <a:srgbClr val="FF0000"/>
                </a:solidFill>
              </a:rPr>
              <a:t>"exp": 1543154743,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endParaRPr lang="en-US" sz="1200">
              <a:cs typeface="Arial"/>
            </a:endParaRPr>
          </a:p>
          <a:p>
            <a:r>
              <a:rPr lang="en-US" sz="1200"/>
              <a:t>    "http://localhost:5000/resources",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"client_id": "client",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/>
              <a:t>  "scope": [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</a:t>
            </a:r>
            <a:endParaRPr lang="en-US" sz="1200">
              <a:cs typeface="Arial"/>
            </a:endParaRP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9255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26189" y="2468220"/>
            <a:ext cx="6732929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solidFill>
                  <a:srgbClr val="FF0000"/>
                </a:solidFill>
              </a:rPr>
              <a:t>"iss": "http://localhost:5000",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/>
              <a:t>  "aud": [</a:t>
            </a:r>
            <a:endParaRPr lang="en-US" sz="1200">
              <a:cs typeface="Arial"/>
            </a:endParaRPr>
          </a:p>
          <a:p>
            <a:r>
              <a:rPr lang="en-US" sz="1200"/>
              <a:t>    "http://localhost:5000/resources",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"client_id": "client",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/>
              <a:t>  "scope": [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</a:t>
            </a:r>
            <a:endParaRPr lang="en-US" sz="1200">
              <a:cs typeface="Arial"/>
            </a:endParaRP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38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26189" y="2468220"/>
            <a:ext cx="6732929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solidFill>
                  <a:srgbClr val="FF0000"/>
                </a:solidFill>
              </a:rPr>
              <a:t>"aud": [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>
                <a:solidFill>
                  <a:srgbClr val="FF0000"/>
                </a:solidFill>
              </a:rPr>
              <a:t>    "http://localhost:5000/resources",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>
                <a:solidFill>
                  <a:srgbClr val="FF0000"/>
                </a:solidFill>
              </a:rPr>
              <a:t>    "api1"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>
                <a:solidFill>
                  <a:srgbClr val="FF0000"/>
                </a:solidFill>
              </a:rPr>
              <a:t>  ],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/>
              <a:t>  "client_id": "client",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/>
              <a:t>  "scope": [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</a:t>
            </a:r>
            <a:endParaRPr lang="en-US" sz="1200">
              <a:cs typeface="Arial"/>
            </a:endParaRP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1303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26189" y="2468220"/>
            <a:ext cx="6732929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endParaRPr lang="en-US" sz="1200">
              <a:cs typeface="Arial"/>
            </a:endParaRPr>
          </a:p>
          <a:p>
            <a:r>
              <a:rPr lang="en-US" sz="1200"/>
              <a:t>    "http://localhost:5000/resources",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solidFill>
                  <a:srgbClr val="FF0000"/>
                </a:solidFill>
              </a:rPr>
              <a:t>"client_id": "client",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/>
              <a:t>  "scope": [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</a:t>
            </a:r>
            <a:endParaRPr lang="en-US" sz="1200">
              <a:cs typeface="Arial"/>
            </a:endParaRP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3371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26189" y="2468220"/>
            <a:ext cx="6732929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endParaRPr lang="en-US" sz="1200">
              <a:cs typeface="Arial"/>
            </a:endParaRPr>
          </a:p>
          <a:p>
            <a:r>
              <a:rPr lang="en-US" sz="1200"/>
              <a:t>    "http://localhost:5000/resources",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"client_id": "client",</a:t>
            </a:r>
            <a:endParaRPr lang="en-US" sz="1200">
              <a:cs typeface="Arial"/>
            </a:endParaRPr>
          </a:p>
          <a:p>
            <a:r>
              <a:rPr lang="en-US" sz="1200" dirty="0"/>
              <a:t> </a:t>
            </a:r>
            <a:r>
              <a:rPr lang="en-US" sz="1200">
                <a:solidFill>
                  <a:srgbClr val="FF0000"/>
                </a:solidFill>
              </a:rPr>
              <a:t> "client_custom_claim": "some value",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/>
              <a:t>  "scope": [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</a:t>
            </a:r>
            <a:endParaRPr lang="en-US" sz="1200">
              <a:cs typeface="Arial"/>
            </a:endParaRP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815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26189" y="2468220"/>
            <a:ext cx="6732929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endParaRPr lang="en-US" sz="1200">
              <a:cs typeface="Arial"/>
            </a:endParaRPr>
          </a:p>
          <a:p>
            <a:r>
              <a:rPr lang="en-US" sz="1200"/>
              <a:t>    "http://localhost:5000/resources",</a:t>
            </a:r>
            <a:endParaRPr lang="en-US" sz="120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"client_id": "client",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solidFill>
                  <a:srgbClr val="FF0000"/>
                </a:solidFill>
              </a:rPr>
              <a:t>"scope": [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>
                <a:solidFill>
                  <a:srgbClr val="FF0000"/>
                </a:solidFill>
              </a:rPr>
              <a:t>    "api1"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>
                <a:solidFill>
                  <a:srgbClr val="FF0000"/>
                </a:solidFill>
              </a:rPr>
              <a:t>  ]</a:t>
            </a:r>
            <a:endParaRPr lang="en-US" sz="1200">
              <a:solidFill>
                <a:srgbClr val="FF0000"/>
              </a:solidFill>
              <a:cs typeface="Arial"/>
            </a:endParaRP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2523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pic>
        <p:nvPicPr>
          <p:cNvPr id="3" name="Obraz 5" descr="Obraz zawierający tekst, pokazywanie, zdjęcie, butelka&#10;&#10;Opis wygenerowany przy wysokim poziomie pewności">
            <a:extLst>
              <a:ext uri="{FF2B5EF4-FFF2-40B4-BE49-F238E27FC236}">
                <a16:creationId xmlns:a16="http://schemas.microsoft.com/office/drawing/2014/main" id="{B9B9FDEC-3689-4E66-B8D3-37FED82D0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89BC3CBA-1ACD-4B21-9A0C-6DA7808E6C3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6FA5DCA-067F-4ADA-BD0D-287BF189EC68}"/>
              </a:ext>
            </a:extLst>
          </p:cNvPr>
          <p:cNvSpPr txBox="1"/>
          <p:nvPr/>
        </p:nvSpPr>
        <p:spPr>
          <a:xfrm>
            <a:off x="125071" y="2864275"/>
            <a:ext cx="805658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RSASHA256( </a:t>
            </a:r>
            <a:endParaRPr lang="pl-PL"/>
          </a:p>
          <a:p>
            <a:r>
              <a:rPr lang="en-US"/>
              <a:t>   base64UrlEncode(header) + "." + base64UrlEncode(payload),</a:t>
            </a:r>
          </a:p>
          <a:p>
            <a:r>
              <a:rPr lang="en-US">
                <a:cs typeface="Arial"/>
              </a:rPr>
              <a:t>   klucz_publiczny</a:t>
            </a:r>
            <a:endParaRPr lang="en-US" dirty="0">
              <a:cs typeface="Arial"/>
            </a:endParaRPr>
          </a:p>
          <a:p>
            <a:r>
              <a:rPr lang="en-US">
                <a:cs typeface="Arial"/>
              </a:rPr>
              <a:t>)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42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10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297B36F9-E17C-4FAB-BC13-3A14C543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246" y="1238454"/>
            <a:ext cx="3600967" cy="271301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475001C-7A0D-4CC7-9FF1-43BAEC41B8B3}"/>
              </a:ext>
            </a:extLst>
          </p:cNvPr>
          <p:cNvSpPr txBox="1"/>
          <p:nvPr/>
        </p:nvSpPr>
        <p:spPr>
          <a:xfrm>
            <a:off x="1328" y="4873552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https://imgflip.com/s/meme/Grandma-Finds-The-Internet.jpg</a:t>
            </a:r>
            <a:endParaRPr lang="pl-PL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04FA7C8-E9A0-4DE2-845E-CB2E92FD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84" y="534300"/>
            <a:ext cx="4957762" cy="38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4434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8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48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9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94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77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  <p:pic>
        <p:nvPicPr>
          <p:cNvPr id="9" name="Obraz 9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F47121F4-C033-4910-93DD-4B142D954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  <p:pic>
        <p:nvPicPr>
          <p:cNvPr id="9" name="Obraz 9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F47121F4-C033-4910-93DD-4B142D954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350A1B15-1C26-4794-AADB-F94DA2B22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17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3B636CE2-A928-438E-A500-59B5A640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9" y="704467"/>
            <a:ext cx="5510371" cy="373977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C07E9EAE-819B-4320-B615-C800C8848121}"/>
              </a:ext>
            </a:extLst>
          </p:cNvPr>
          <p:cNvSpPr txBox="1"/>
          <p:nvPr/>
        </p:nvSpPr>
        <p:spPr>
          <a:xfrm>
            <a:off x="2203225" y="445184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https://identityserver.io/images/IDserver_logotransparent.png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60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wewnątrz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9D768226-4573-46C4-A8CD-94D4427C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9" y="254"/>
            <a:ext cx="6256413" cy="4989252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90BC1C9-D87A-4004-A925-193254BE3C13}"/>
              </a:ext>
            </a:extLst>
          </p:cNvPr>
          <p:cNvSpPr txBox="1"/>
          <p:nvPr/>
        </p:nvSpPr>
        <p:spPr>
          <a:xfrm>
            <a:off x="1301769" y="4956589"/>
            <a:ext cx="4400376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https://memeguy.com/photos/images/when-my-hoster-complains-about-my-password-being-too-long-130206.jpg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7364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BB9617F-5D8F-4049-8E9D-273EA01E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502495"/>
            <a:ext cx="6740224" cy="42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60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51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5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95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A33C62-0AC0-415B-B921-D857C6D0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60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A33C62-0AC0-415B-B921-D857C6D0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6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05FC959-9115-4F55-AFA9-C95019514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2" y="497282"/>
            <a:ext cx="6771492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26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A33C62-0AC0-415B-B921-D857C6D0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6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05FC959-9115-4F55-AFA9-C95019514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2" y="497282"/>
            <a:ext cx="6729803" cy="4211471"/>
          </a:xfrm>
          <a:prstGeom prst="rect">
            <a:avLst/>
          </a:prstGeom>
        </p:spPr>
      </p:pic>
      <p:pic>
        <p:nvPicPr>
          <p:cNvPr id="8" name="Obraz 8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6FDDCB61-D49A-4639-8584-BB3969805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2" y="497282"/>
            <a:ext cx="6771492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2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E67EA6E-F47A-4811-83D8-8295FF75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" y="1245265"/>
            <a:ext cx="6385876" cy="25461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Konfiguracja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IdentityServer</a:t>
            </a:r>
            <a:endParaRPr lang="pl-PL" err="1"/>
          </a:p>
        </p:txBody>
      </p:sp>
    </p:spTree>
    <p:extLst>
      <p:ext uri="{BB962C8B-B14F-4D97-AF65-F5344CB8AC3E}">
        <p14:creationId xmlns:p14="http://schemas.microsoft.com/office/powerpoint/2010/main" val="2339020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F849BBD-2802-43C6-AF7C-7B52CC7B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6" y="588999"/>
            <a:ext cx="5444683" cy="452512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Definiowanie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aplikacji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klienckich</a:t>
            </a:r>
          </a:p>
        </p:txBody>
      </p:sp>
    </p:spTree>
    <p:extLst>
      <p:ext uri="{BB962C8B-B14F-4D97-AF65-F5344CB8AC3E}">
        <p14:creationId xmlns:p14="http://schemas.microsoft.com/office/powerpoint/2010/main" val="35563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Wykorzystanie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Oidc</a:t>
            </a:r>
            <a:r>
              <a:rPr lang="en-US">
                <a:cs typeface="Arial"/>
              </a:rPr>
              <a:t>-client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3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mężczyzna, wewnątrz, tekst&#10;&#10;Opis wygenerowany przy bardzo wysokim poziomie pewności">
            <a:extLst>
              <a:ext uri="{FF2B5EF4-FFF2-40B4-BE49-F238E27FC236}">
                <a16:creationId xmlns:a16="http://schemas.microsoft.com/office/drawing/2014/main" id="{29B71420-B4D2-475F-BBAA-518EF9FF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70" y="-734"/>
            <a:ext cx="3300819" cy="492547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57A71A91-8B72-411D-B035-498E5AB8232B}"/>
              </a:ext>
            </a:extLst>
          </p:cNvPr>
          <p:cNvSpPr txBox="1"/>
          <p:nvPr/>
        </p:nvSpPr>
        <p:spPr>
          <a:xfrm>
            <a:off x="1275714" y="4904476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http://www.socialsmiling.com/image/asset/344_are-you-google-because-you-have-everything-im-searching-for_438-654.jpg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7609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DBF8B027-C874-442D-AB33-8BD33B4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8" y="1233362"/>
            <a:ext cx="6019573" cy="277343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BCD46FD-2BE9-4A69-A4DE-350780A0B01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Wykorzystanie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Oidc</a:t>
            </a:r>
            <a:r>
              <a:rPr lang="en-US">
                <a:cs typeface="Arial"/>
              </a:rPr>
              <a:t>-client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7460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321F4E89-ECB4-40BC-BB7F-1DA1171B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1" y="1508661"/>
            <a:ext cx="6263775" cy="198881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A3D24C-CE66-493F-9B7D-883783053068}"/>
              </a:ext>
            </a:extLst>
          </p:cNvPr>
          <p:cNvSpPr txBox="1"/>
          <p:nvPr/>
        </p:nvSpPr>
        <p:spPr>
          <a:xfrm>
            <a:off x="1989227" y="23182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Zabezpieczenie</a:t>
            </a:r>
            <a:r>
              <a:rPr lang="en-US">
                <a:cs typeface="Arial"/>
              </a:rPr>
              <a:t> API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7345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ścian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778F215F-1299-45DE-985D-A19F98D4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5" y="868296"/>
            <a:ext cx="6276423" cy="352155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CA7FAEA-FBF1-4CD2-AE37-0A4D949051E8}"/>
              </a:ext>
            </a:extLst>
          </p:cNvPr>
          <p:cNvSpPr txBox="1"/>
          <p:nvPr/>
        </p:nvSpPr>
        <p:spPr>
          <a:xfrm>
            <a:off x="1989655" y="441983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https://nerdist.com/wp-content/uploads/2018/10/Confused-Nick-Young.jpg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1661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520F1190-2011-4523-8B2E-B9E3251054D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20151" y="-250427"/>
            <a:ext cx="6482666" cy="31787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Uwierzytelnianie != Autoryzacja</a:t>
            </a:r>
            <a:endParaRPr lang="pl-PL"/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Autoryzacja =&gt; OAuth2</a:t>
            </a:r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Uwierzytelnianie =&gt; OpenID Connect</a:t>
            </a:r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Implementacja - IdentityServer4 </a:t>
            </a:r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0BA846C6-B316-4703-9E45-2DDE9ADB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2" y="2742679"/>
            <a:ext cx="2378413" cy="2378413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7A58E-58C3-4A39-B6ED-F803D8E05881}"/>
              </a:ext>
            </a:extLst>
          </p:cNvPr>
          <p:cNvSpPr txBox="1"/>
          <p:nvPr/>
        </p:nvSpPr>
        <p:spPr>
          <a:xfrm>
            <a:off x="1786416" y="4956590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https://i.kym-cdn.com/entries/icons/original/000/011/743/metal-gear-alert.jpg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9743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5640" y="3579840"/>
            <a:ext cx="4320000" cy="463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6640" y="2355840"/>
            <a:ext cx="518436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278360" y="4155840"/>
            <a:ext cx="4320000" cy="333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B2DB5BD-222D-44F0-A39C-1D52016E2FA2}"/>
              </a:ext>
            </a:extLst>
          </p:cNvPr>
          <p:cNvSpPr txBox="1"/>
          <p:nvPr/>
        </p:nvSpPr>
        <p:spPr>
          <a:xfrm>
            <a:off x="1655708" y="3598288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Prezentacja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dostępna</a:t>
            </a:r>
            <a:r>
              <a:rPr lang="en-US" dirty="0">
                <a:cs typeface="Arial"/>
              </a:rPr>
              <a:t> pod </a:t>
            </a:r>
            <a:r>
              <a:rPr lang="en-US" dirty="0" err="1">
                <a:cs typeface="Arial"/>
              </a:rPr>
              <a:t>adresem</a:t>
            </a:r>
            <a:r>
              <a:rPr lang="en-US" dirty="0">
                <a:cs typeface="Arial"/>
              </a:rPr>
              <a:t>: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3CD53C2-69D1-425F-88AA-D42259C37E5A}"/>
              </a:ext>
            </a:extLst>
          </p:cNvPr>
          <p:cNvSpPr txBox="1"/>
          <p:nvPr/>
        </p:nvSpPr>
        <p:spPr>
          <a:xfrm>
            <a:off x="1905847" y="404124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github.com/</a:t>
            </a:r>
            <a:r>
              <a:rPr lang="en-US" dirty="0" err="1">
                <a:cs typeface="Arial"/>
              </a:rPr>
              <a:t>jogieglo</a:t>
            </a:r>
            <a:r>
              <a:rPr lang="en-US" dirty="0">
                <a:cs typeface="Arial"/>
              </a:rPr>
              <a:t>/fdd2018</a:t>
            </a:r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D8331C7-E779-45BB-9075-BC8E83590B33}"/>
              </a:ext>
            </a:extLst>
          </p:cNvPr>
          <p:cNvSpPr txBox="1"/>
          <p:nvPr/>
        </p:nvSpPr>
        <p:spPr>
          <a:xfrm>
            <a:off x="2578099" y="2441391"/>
            <a:ext cx="6344158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cs typeface="Arial"/>
              </a:rPr>
              <a:t>Dziękuję</a:t>
            </a:r>
            <a:endParaRPr lang="pl-PL" sz="3200" dirty="0" err="1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CED8B7B-A986-4328-B045-EFDB744102E6}"/>
              </a:ext>
            </a:extLst>
          </p:cNvPr>
          <p:cNvSpPr txBox="1"/>
          <p:nvPr/>
        </p:nvSpPr>
        <p:spPr>
          <a:xfrm>
            <a:off x="1801623" y="3066740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jogieglo@future-processing.com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007A5DE8-5776-4D11-B2B5-A870F187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4" y="524923"/>
            <a:ext cx="6065042" cy="416509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E1D3F9B-6290-4607-AD75-346A58247392}"/>
              </a:ext>
            </a:extLst>
          </p:cNvPr>
          <p:cNvSpPr txBox="1"/>
          <p:nvPr/>
        </p:nvSpPr>
        <p:spPr>
          <a:xfrm>
            <a:off x="2055156" y="4819974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https://d2gg9evh47fn9z.cloudfront.net/800px_COLOURBOX8022086.jpg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590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BA80E37-2558-47A4-9432-44E93C3AEF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64668" y="94158"/>
            <a:ext cx="5966046" cy="946441"/>
          </a:xfrm>
        </p:spPr>
        <p:txBody>
          <a:bodyPr/>
          <a:lstStyle/>
          <a:p>
            <a:pPr marL="0" indent="0">
              <a:buNone/>
            </a:pPr>
            <a:r>
              <a:rPr lang="pl-PL" err="1">
                <a:cs typeface="Arial"/>
              </a:rPr>
              <a:t>Authentication</a:t>
            </a:r>
            <a:r>
              <a:rPr lang="pl-PL">
                <a:cs typeface="Arial"/>
              </a:rPr>
              <a:t> – Uwierzytelnianie </a:t>
            </a:r>
            <a:endParaRPr lang="pl-PL"/>
          </a:p>
          <a:p>
            <a:pPr marL="0" indent="0">
              <a:buNone/>
            </a:pPr>
            <a:endParaRPr lang="pl-PL">
              <a:cs typeface="Arial"/>
            </a:endParaRPr>
          </a:p>
        </p:txBody>
      </p:sp>
      <p:pic>
        <p:nvPicPr>
          <p:cNvPr id="6" name="Obraz 6" descr="Obraz zawierający ściana, osob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C2F34085-30A0-4C3F-BE1D-DC2D56FA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6" y="785266"/>
            <a:ext cx="6245156" cy="351043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222BD58-94FD-473A-87AB-0174DC864DAE}"/>
              </a:ext>
            </a:extLst>
          </p:cNvPr>
          <p:cNvSpPr txBox="1"/>
          <p:nvPr/>
        </p:nvSpPr>
        <p:spPr>
          <a:xfrm>
            <a:off x="1291348" y="4315605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http://www.quickmeme.com/img/f7/f7471d42a8b2b6ab712142e6563f50d6c041c7554d3b3951f1398556450bbac9.jpg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603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tytuł 2">
            <a:extLst>
              <a:ext uri="{FF2B5EF4-FFF2-40B4-BE49-F238E27FC236}">
                <a16:creationId xmlns:a16="http://schemas.microsoft.com/office/drawing/2014/main" id="{1F41B8E1-1193-446B-A678-9BF2614F7D17}"/>
              </a:ext>
            </a:extLst>
          </p:cNvPr>
          <p:cNvSpPr txBox="1">
            <a:spLocks/>
          </p:cNvSpPr>
          <p:nvPr/>
        </p:nvSpPr>
        <p:spPr>
          <a:xfrm>
            <a:off x="1248328" y="-56968"/>
            <a:ext cx="5966046" cy="9464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err="1">
                <a:cs typeface="Arial"/>
              </a:rPr>
              <a:t>Authorization</a:t>
            </a:r>
            <a:r>
              <a:rPr lang="pl-PL">
                <a:cs typeface="Arial"/>
              </a:rPr>
              <a:t> - Autoryzacja</a:t>
            </a:r>
            <a:endParaRPr lang="pl-PL"/>
          </a:p>
        </p:txBody>
      </p:sp>
      <p:pic>
        <p:nvPicPr>
          <p:cNvPr id="8" name="Obraz 8" descr="Obraz zawierający tekst, zewnętrzne, pałka, baseball&#10;&#10;Opis wygenerowany przy wysokim poziomie pewności">
            <a:extLst>
              <a:ext uri="{FF2B5EF4-FFF2-40B4-BE49-F238E27FC236}">
                <a16:creationId xmlns:a16="http://schemas.microsoft.com/office/drawing/2014/main" id="{5829619B-4DB5-4731-80E0-4F518B85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3" y="701777"/>
            <a:ext cx="6391072" cy="3875439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A4E66C8-CF3C-4C4E-A6E6-5FEE6E215466}"/>
              </a:ext>
            </a:extLst>
          </p:cNvPr>
          <p:cNvSpPr txBox="1"/>
          <p:nvPr/>
        </p:nvSpPr>
        <p:spPr>
          <a:xfrm>
            <a:off x="1906275" y="4602224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http://weknowmemes.com/generator/uploads/generated/g1366824328707416474.jpg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39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Niestandardowy</PresentationFormat>
  <Slides>64</Slides>
  <Notes>0</Notes>
  <HiddenSlides>0</HiddenSlide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64</vt:i4>
      </vt:variant>
    </vt:vector>
  </HeadingPairs>
  <TitlesOfParts>
    <vt:vector size="67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Future Processing Sp. z 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Paweł Grabowski</dc:creator>
  <dc:description/>
  <cp:revision>230</cp:revision>
  <dcterms:created xsi:type="dcterms:W3CDTF">2015-09-01T06:02:27Z</dcterms:created>
  <dcterms:modified xsi:type="dcterms:W3CDTF">2018-11-25T14:21:52Z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Future Processing Sp. z o.o.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